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325E3D-77D9-4673-A284-57E320ADE726}" v="10" dt="2023-08-11T16:09:16.37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3B4A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3B4A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5531" y="68583"/>
            <a:ext cx="9011920" cy="6692265"/>
          </a:xfrm>
          <a:custGeom>
            <a:avLst/>
            <a:gdLst/>
            <a:ahLst/>
            <a:cxnLst/>
            <a:rect l="l" t="t" r="r" b="b"/>
            <a:pathLst>
              <a:path w="9011920" h="6692265">
                <a:moveTo>
                  <a:pt x="0" y="329971"/>
                </a:moveTo>
                <a:lnTo>
                  <a:pt x="3577" y="281209"/>
                </a:lnTo>
                <a:lnTo>
                  <a:pt x="13971" y="234668"/>
                </a:lnTo>
                <a:lnTo>
                  <a:pt x="30669" y="190860"/>
                </a:lnTo>
                <a:lnTo>
                  <a:pt x="53161" y="150295"/>
                </a:lnTo>
                <a:lnTo>
                  <a:pt x="80938" y="113483"/>
                </a:lnTo>
                <a:lnTo>
                  <a:pt x="113488" y="80934"/>
                </a:lnTo>
                <a:lnTo>
                  <a:pt x="150301" y="53158"/>
                </a:lnTo>
                <a:lnTo>
                  <a:pt x="190866" y="30667"/>
                </a:lnTo>
                <a:lnTo>
                  <a:pt x="234673" y="13970"/>
                </a:lnTo>
                <a:lnTo>
                  <a:pt x="281211" y="3577"/>
                </a:lnTo>
                <a:lnTo>
                  <a:pt x="329971" y="0"/>
                </a:lnTo>
                <a:lnTo>
                  <a:pt x="8681440" y="0"/>
                </a:lnTo>
                <a:lnTo>
                  <a:pt x="8730200" y="3577"/>
                </a:lnTo>
                <a:lnTo>
                  <a:pt x="8776738" y="13970"/>
                </a:lnTo>
                <a:lnTo>
                  <a:pt x="8820545" y="30667"/>
                </a:lnTo>
                <a:lnTo>
                  <a:pt x="8861110" y="53158"/>
                </a:lnTo>
                <a:lnTo>
                  <a:pt x="8897923" y="80934"/>
                </a:lnTo>
                <a:lnTo>
                  <a:pt x="8930473" y="113483"/>
                </a:lnTo>
                <a:lnTo>
                  <a:pt x="8958250" y="150295"/>
                </a:lnTo>
                <a:lnTo>
                  <a:pt x="8980742" y="190860"/>
                </a:lnTo>
                <a:lnTo>
                  <a:pt x="8997440" y="234668"/>
                </a:lnTo>
                <a:lnTo>
                  <a:pt x="9007834" y="281209"/>
                </a:lnTo>
                <a:lnTo>
                  <a:pt x="9011412" y="329971"/>
                </a:lnTo>
                <a:lnTo>
                  <a:pt x="9011412" y="6361899"/>
                </a:lnTo>
                <a:lnTo>
                  <a:pt x="9007834" y="6410662"/>
                </a:lnTo>
                <a:lnTo>
                  <a:pt x="8997440" y="6457203"/>
                </a:lnTo>
                <a:lnTo>
                  <a:pt x="8980742" y="6501012"/>
                </a:lnTo>
                <a:lnTo>
                  <a:pt x="8958250" y="6541579"/>
                </a:lnTo>
                <a:lnTo>
                  <a:pt x="8930473" y="6578393"/>
                </a:lnTo>
                <a:lnTo>
                  <a:pt x="8897923" y="6610944"/>
                </a:lnTo>
                <a:lnTo>
                  <a:pt x="8861110" y="6638721"/>
                </a:lnTo>
                <a:lnTo>
                  <a:pt x="8820545" y="6661214"/>
                </a:lnTo>
                <a:lnTo>
                  <a:pt x="8776738" y="6677912"/>
                </a:lnTo>
                <a:lnTo>
                  <a:pt x="8730200" y="6688306"/>
                </a:lnTo>
                <a:lnTo>
                  <a:pt x="8681440" y="6691883"/>
                </a:lnTo>
                <a:lnTo>
                  <a:pt x="329971" y="6691883"/>
                </a:lnTo>
                <a:lnTo>
                  <a:pt x="281211" y="6688306"/>
                </a:lnTo>
                <a:lnTo>
                  <a:pt x="234673" y="6677912"/>
                </a:lnTo>
                <a:lnTo>
                  <a:pt x="190866" y="6661214"/>
                </a:lnTo>
                <a:lnTo>
                  <a:pt x="150301" y="6638721"/>
                </a:lnTo>
                <a:lnTo>
                  <a:pt x="113488" y="6610944"/>
                </a:lnTo>
                <a:lnTo>
                  <a:pt x="80938" y="6578393"/>
                </a:lnTo>
                <a:lnTo>
                  <a:pt x="53161" y="6541579"/>
                </a:lnTo>
                <a:lnTo>
                  <a:pt x="30669" y="6501012"/>
                </a:lnTo>
                <a:lnTo>
                  <a:pt x="13971" y="6457203"/>
                </a:lnTo>
                <a:lnTo>
                  <a:pt x="3577" y="6410662"/>
                </a:lnTo>
                <a:lnTo>
                  <a:pt x="0" y="6361899"/>
                </a:lnTo>
                <a:lnTo>
                  <a:pt x="0" y="329971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2483" y="1395983"/>
            <a:ext cx="9020810" cy="120650"/>
          </a:xfrm>
          <a:custGeom>
            <a:avLst/>
            <a:gdLst/>
            <a:ahLst/>
            <a:cxnLst/>
            <a:rect l="l" t="t" r="r" b="b"/>
            <a:pathLst>
              <a:path w="9020810" h="120650">
                <a:moveTo>
                  <a:pt x="9020556" y="0"/>
                </a:moveTo>
                <a:lnTo>
                  <a:pt x="0" y="0"/>
                </a:lnTo>
                <a:lnTo>
                  <a:pt x="0" y="120396"/>
                </a:lnTo>
                <a:lnTo>
                  <a:pt x="9020556" y="120396"/>
                </a:lnTo>
                <a:lnTo>
                  <a:pt x="9020556" y="0"/>
                </a:lnTo>
                <a:close/>
              </a:path>
            </a:pathLst>
          </a:custGeom>
          <a:solidFill>
            <a:srgbClr val="DBA8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2483" y="2976372"/>
            <a:ext cx="9020810" cy="109855"/>
          </a:xfrm>
          <a:custGeom>
            <a:avLst/>
            <a:gdLst/>
            <a:ahLst/>
            <a:cxnLst/>
            <a:rect l="l" t="t" r="r" b="b"/>
            <a:pathLst>
              <a:path w="9020810" h="109855">
                <a:moveTo>
                  <a:pt x="9020556" y="0"/>
                </a:moveTo>
                <a:lnTo>
                  <a:pt x="0" y="0"/>
                </a:lnTo>
                <a:lnTo>
                  <a:pt x="0" y="109727"/>
                </a:lnTo>
                <a:lnTo>
                  <a:pt x="9020556" y="109727"/>
                </a:lnTo>
                <a:lnTo>
                  <a:pt x="9020556" y="0"/>
                </a:lnTo>
                <a:close/>
              </a:path>
            </a:pathLst>
          </a:custGeom>
          <a:solidFill>
            <a:srgbClr val="5E6D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45363"/>
            <a:ext cx="8229600" cy="8976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9339" y="1246123"/>
            <a:ext cx="7440930" cy="2604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3B4A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st.edu/templates/pagespecifictemplates/directory.aspx?ddp=Health%20Administration" TargetMode="External"/><Relationship Id="rId2" Type="http://schemas.openxmlformats.org/officeDocument/2006/relationships/hyperlink" Target="http://www.govst.edu/msh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st.edu/SHCMA/" TargetMode="External"/><Relationship Id="rId2" Type="http://schemas.openxmlformats.org/officeDocument/2006/relationships/hyperlink" Target="https://www.govst.edu/msh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che.org/" TargetMode="External"/><Relationship Id="rId5" Type="http://schemas.openxmlformats.org/officeDocument/2006/relationships/hyperlink" Target="https://www.govst.edu/templates/pagespecifictemplates/directory.aspx?ddp=Health%20Administration" TargetMode="External"/><Relationship Id="rId4" Type="http://schemas.openxmlformats.org/officeDocument/2006/relationships/hyperlink" Target="https://www.aupha.org/membership/UP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0355" y="3767328"/>
            <a:ext cx="5481320" cy="746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ts val="2840"/>
              </a:lnSpc>
              <a:spcBef>
                <a:spcPts val="100"/>
              </a:spcBef>
            </a:pPr>
            <a:r>
              <a:rPr sz="2400" dirty="0">
                <a:solidFill>
                  <a:srgbClr val="2F2F2F"/>
                </a:solidFill>
                <a:latin typeface="Arial"/>
                <a:cs typeface="Arial"/>
              </a:rPr>
              <a:t>Ning</a:t>
            </a:r>
            <a:r>
              <a:rPr sz="2400" spc="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F2F2F"/>
                </a:solidFill>
                <a:latin typeface="Arial"/>
                <a:cs typeface="Arial"/>
              </a:rPr>
              <a:t>Lu,</a:t>
            </a:r>
            <a:r>
              <a:rPr sz="2400" spc="-2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F2F2F"/>
                </a:solidFill>
                <a:latin typeface="Arial"/>
                <a:cs typeface="Arial"/>
              </a:rPr>
              <a:t>PhD.</a:t>
            </a:r>
            <a:r>
              <a:rPr sz="2400" spc="-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2F2F2F"/>
                </a:solidFill>
                <a:latin typeface="Arial"/>
                <a:cs typeface="Arial"/>
              </a:rPr>
              <a:t>MPH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ts val="2840"/>
              </a:lnSpc>
            </a:pPr>
            <a:r>
              <a:rPr sz="2400" dirty="0">
                <a:solidFill>
                  <a:srgbClr val="2F2F2F"/>
                </a:solidFill>
                <a:latin typeface="Arial"/>
                <a:cs typeface="Arial"/>
              </a:rPr>
              <a:t>Graduate</a:t>
            </a:r>
            <a:r>
              <a:rPr sz="2400" spc="-3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F2F2F"/>
                </a:solidFill>
                <a:latin typeface="Arial"/>
                <a:cs typeface="Arial"/>
              </a:rPr>
              <a:t>Advisor and</a:t>
            </a:r>
            <a:r>
              <a:rPr sz="2400" spc="-2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F2F2F"/>
                </a:solidFill>
                <a:latin typeface="Arial"/>
                <a:cs typeface="Arial"/>
              </a:rPr>
              <a:t>Department</a:t>
            </a:r>
            <a:r>
              <a:rPr sz="2400" spc="-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F2F2F"/>
                </a:solidFill>
                <a:latin typeface="Arial"/>
                <a:cs typeface="Arial"/>
              </a:rPr>
              <a:t>Chair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484" y="1516380"/>
            <a:ext cx="9020810" cy="1460500"/>
          </a:xfrm>
          <a:prstGeom prst="rect">
            <a:avLst/>
          </a:prstGeom>
          <a:solidFill>
            <a:srgbClr val="BE0000"/>
          </a:solidFill>
        </p:spPr>
        <p:txBody>
          <a:bodyPr vert="horz" wrap="square" lIns="0" tIns="73660" rIns="0" bIns="0" rtlCol="0">
            <a:spAutoFit/>
          </a:bodyPr>
          <a:lstStyle/>
          <a:p>
            <a:pPr marL="1410970" marR="1405890" indent="969010">
              <a:lnSpc>
                <a:spcPct val="100000"/>
              </a:lnSpc>
              <a:spcBef>
                <a:spcPts val="580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Governors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State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University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Master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Science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Health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Informatics</a:t>
            </a:r>
            <a:endParaRPr sz="2800">
              <a:latin typeface="Arial"/>
              <a:cs typeface="Arial"/>
            </a:endParaRPr>
          </a:p>
          <a:p>
            <a:pPr marL="3034665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Program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Overview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91300" y="5913120"/>
            <a:ext cx="2209799" cy="6659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74320"/>
            <a:ext cx="7772400" cy="868680"/>
          </a:xfrm>
          <a:prstGeom prst="rect">
            <a:avLst/>
          </a:prstGeom>
          <a:solidFill>
            <a:srgbClr val="BE0000"/>
          </a:solidFill>
          <a:ln w="12700">
            <a:solidFill>
              <a:srgbClr val="8A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18415" algn="ctr">
              <a:lnSpc>
                <a:spcPts val="5365"/>
              </a:lnSpc>
            </a:pPr>
            <a:r>
              <a:rPr sz="4800" spc="160" dirty="0"/>
              <a:t>OUTLINE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06110" y="1319885"/>
            <a:ext cx="7622540" cy="357632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600"/>
              </a:spcBef>
              <a:buClr>
                <a:srgbClr val="BE0000"/>
              </a:buClr>
              <a:buSzPct val="84615"/>
              <a:buFont typeface="Wingdings"/>
              <a:buChar char=""/>
              <a:tabLst>
                <a:tab pos="469265" algn="l"/>
              </a:tabLst>
            </a:pPr>
            <a:r>
              <a:rPr sz="2600" dirty="0">
                <a:latin typeface="Calibri"/>
                <a:cs typeface="Calibri"/>
              </a:rPr>
              <a:t>MSHI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information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u="sng" spc="-10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  <a:hlinkClick r:id="rId2"/>
              </a:rPr>
              <a:t>www.govst.edu/mshi</a:t>
            </a:r>
            <a:endParaRPr sz="2600">
              <a:latin typeface="Calibri"/>
              <a:cs typeface="Calibri"/>
            </a:endParaRPr>
          </a:p>
          <a:p>
            <a:pPr marL="469900" marR="5080" indent="-457200">
              <a:lnSpc>
                <a:spcPct val="100000"/>
              </a:lnSpc>
              <a:spcBef>
                <a:spcPts val="505"/>
              </a:spcBef>
              <a:buClr>
                <a:srgbClr val="BE0000"/>
              </a:buClr>
              <a:buSzPct val="84615"/>
              <a:buFont typeface="Wingdings"/>
              <a:buChar char=""/>
              <a:tabLst>
                <a:tab pos="469900" algn="l"/>
              </a:tabLst>
            </a:pPr>
            <a:r>
              <a:rPr sz="2600" dirty="0">
                <a:latin typeface="Calibri"/>
                <a:cs typeface="Calibri"/>
              </a:rPr>
              <a:t>Faculty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information </a:t>
            </a:r>
            <a:r>
              <a:rPr sz="2600" u="sng" spc="-10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  <a:hlinkClick r:id="rId3"/>
              </a:rPr>
              <a:t>https://www.govst.edu/templates/pagespecifictempl</a:t>
            </a:r>
            <a:r>
              <a:rPr sz="2600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600" u="sng" spc="-10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  <a:hlinkClick r:id="rId3"/>
              </a:rPr>
              <a:t>ates/directory.aspx?ddp=Health%20Administration</a:t>
            </a:r>
            <a:endParaRPr sz="26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495"/>
              </a:spcBef>
              <a:buClr>
                <a:srgbClr val="BE0000"/>
              </a:buClr>
              <a:buSzPct val="84615"/>
              <a:buFont typeface="Wingdings"/>
              <a:buChar char=""/>
              <a:tabLst>
                <a:tab pos="469265" algn="l"/>
              </a:tabLst>
            </a:pPr>
            <a:r>
              <a:rPr sz="2600" dirty="0">
                <a:latin typeface="Calibri"/>
                <a:cs typeface="Calibri"/>
              </a:rPr>
              <a:t>Program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Facts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Degree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Requirement</a:t>
            </a:r>
            <a:endParaRPr sz="26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500"/>
              </a:spcBef>
              <a:buClr>
                <a:srgbClr val="BE0000"/>
              </a:buClr>
              <a:buSzPct val="84615"/>
              <a:buFont typeface="Wingdings"/>
              <a:buChar char=""/>
              <a:tabLst>
                <a:tab pos="469265" algn="l"/>
              </a:tabLst>
            </a:pPr>
            <a:r>
              <a:rPr sz="2600" dirty="0">
                <a:latin typeface="Calibri"/>
                <a:cs typeface="Calibri"/>
              </a:rPr>
              <a:t>Student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Faculty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Expectations</a:t>
            </a:r>
            <a:endParaRPr sz="26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505"/>
              </a:spcBef>
              <a:buClr>
                <a:srgbClr val="BE0000"/>
              </a:buClr>
              <a:buSzPct val="84615"/>
              <a:buFont typeface="Wingdings"/>
              <a:buChar char=""/>
              <a:tabLst>
                <a:tab pos="469265" algn="l"/>
              </a:tabLst>
            </a:pPr>
            <a:r>
              <a:rPr sz="2600" spc="-10" dirty="0">
                <a:latin typeface="Calibri"/>
                <a:cs typeface="Calibri"/>
              </a:rPr>
              <a:t>Advising</a:t>
            </a:r>
            <a:endParaRPr sz="26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495"/>
              </a:spcBef>
              <a:buClr>
                <a:srgbClr val="BE0000"/>
              </a:buClr>
              <a:buSzPct val="84615"/>
              <a:buFont typeface="Wingdings"/>
              <a:buChar char=""/>
              <a:tabLst>
                <a:tab pos="469265" algn="l"/>
              </a:tabLst>
            </a:pPr>
            <a:r>
              <a:rPr sz="2600" dirty="0">
                <a:latin typeface="Calibri"/>
                <a:cs typeface="Calibri"/>
              </a:rPr>
              <a:t>Student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Organization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45363"/>
            <a:ext cx="7772400" cy="868680"/>
          </a:xfrm>
          <a:prstGeom prst="rect">
            <a:avLst/>
          </a:prstGeom>
          <a:solidFill>
            <a:srgbClr val="BE0000"/>
          </a:solidFill>
          <a:ln w="12700">
            <a:solidFill>
              <a:srgbClr val="8A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19685" algn="ctr">
              <a:lnSpc>
                <a:spcPts val="5365"/>
              </a:lnSpc>
            </a:pPr>
            <a:r>
              <a:rPr sz="4800" spc="130" dirty="0"/>
              <a:t>PROGRAM</a:t>
            </a:r>
            <a:r>
              <a:rPr sz="4800" spc="385" dirty="0"/>
              <a:t> </a:t>
            </a:r>
            <a:r>
              <a:rPr sz="4800" spc="65" dirty="0"/>
              <a:t>FACTS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993139" y="1420176"/>
            <a:ext cx="6572884" cy="441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lr>
                <a:srgbClr val="C00000"/>
              </a:buClr>
              <a:buFont typeface="Wingdings"/>
              <a:buChar char=""/>
              <a:tabLst>
                <a:tab pos="354965" algn="l"/>
              </a:tabLst>
            </a:pPr>
            <a:r>
              <a:rPr sz="3200" dirty="0">
                <a:latin typeface="Calibri"/>
                <a:cs typeface="Calibri"/>
              </a:rPr>
              <a:t>Founded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AY2012</a:t>
            </a:r>
            <a:endParaRPr sz="3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354965" algn="l"/>
              </a:tabLst>
            </a:pPr>
            <a:r>
              <a:rPr sz="3200" spc="-10" dirty="0">
                <a:latin typeface="Calibri"/>
                <a:cs typeface="Calibri"/>
              </a:rPr>
              <a:t>15-</a:t>
            </a:r>
            <a:r>
              <a:rPr sz="3200" dirty="0">
                <a:latin typeface="Calibri"/>
                <a:cs typeface="Calibri"/>
              </a:rPr>
              <a:t>18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month,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33</a:t>
            </a:r>
            <a:r>
              <a:rPr sz="3200" spc="-10" dirty="0">
                <a:latin typeface="Calibri"/>
                <a:cs typeface="Calibri"/>
              </a:rPr>
              <a:t> credit-</a:t>
            </a:r>
            <a:r>
              <a:rPr sz="3200" dirty="0">
                <a:latin typeface="Calibri"/>
                <a:cs typeface="Calibri"/>
              </a:rPr>
              <a:t>hour</a:t>
            </a:r>
            <a:r>
              <a:rPr sz="3200" spc="-10" dirty="0">
                <a:latin typeface="Calibri"/>
                <a:cs typeface="Calibri"/>
              </a:rPr>
              <a:t> program</a:t>
            </a:r>
            <a:endParaRPr sz="3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354965" algn="l"/>
              </a:tabLst>
            </a:pPr>
            <a:r>
              <a:rPr sz="3200" dirty="0">
                <a:latin typeface="Calibri"/>
                <a:cs typeface="Calibri"/>
              </a:rPr>
              <a:t>Summer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optional</a:t>
            </a:r>
            <a:endParaRPr sz="3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354965" algn="l"/>
              </a:tabLst>
            </a:pPr>
            <a:r>
              <a:rPr sz="3200" dirty="0">
                <a:latin typeface="Calibri"/>
                <a:cs typeface="Calibri"/>
              </a:rPr>
              <a:t>STEM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designated</a:t>
            </a:r>
            <a:endParaRPr sz="3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354965" algn="l"/>
              </a:tabLst>
            </a:pPr>
            <a:r>
              <a:rPr sz="3200" spc="-15" dirty="0">
                <a:latin typeface="Calibri"/>
                <a:cs typeface="Calibri"/>
              </a:rPr>
              <a:t>Late-</a:t>
            </a:r>
            <a:r>
              <a:rPr sz="3200" dirty="0">
                <a:latin typeface="Calibri"/>
                <a:cs typeface="Calibri"/>
              </a:rPr>
              <a:t>afternoon,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evening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classes</a:t>
            </a:r>
            <a:endParaRPr sz="3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354965" algn="l"/>
              </a:tabLst>
            </a:pPr>
            <a:r>
              <a:rPr sz="3200" dirty="0">
                <a:latin typeface="Calibri"/>
                <a:cs typeface="Calibri"/>
              </a:rPr>
              <a:t>Field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Experience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course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HLIN</a:t>
            </a:r>
            <a:r>
              <a:rPr sz="3200" spc="-20" dirty="0">
                <a:latin typeface="Calibri"/>
                <a:cs typeface="Calibri"/>
              </a:rPr>
              <a:t> 8900</a:t>
            </a:r>
            <a:endParaRPr sz="3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354965" algn="l"/>
              </a:tabLst>
            </a:pPr>
            <a:r>
              <a:rPr sz="3200" spc="-10" dirty="0">
                <a:latin typeface="Calibri"/>
                <a:cs typeface="Calibri"/>
              </a:rPr>
              <a:t>In-</a:t>
            </a:r>
            <a:r>
              <a:rPr sz="3200" dirty="0">
                <a:latin typeface="Calibri"/>
                <a:cs typeface="Calibri"/>
              </a:rPr>
              <a:t>person,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online,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hybrid</a:t>
            </a:r>
            <a:endParaRPr sz="3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354965" algn="l"/>
              </a:tabLst>
            </a:pPr>
            <a:r>
              <a:rPr sz="3200" dirty="0">
                <a:latin typeface="Calibri"/>
                <a:cs typeface="Calibri"/>
              </a:rPr>
              <a:t>International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student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requirements</a:t>
            </a:r>
            <a:endParaRPr sz="3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354965" algn="l"/>
              </a:tabLst>
            </a:pPr>
            <a:r>
              <a:rPr sz="3200" dirty="0">
                <a:latin typeface="Calibri"/>
                <a:cs typeface="Calibri"/>
              </a:rPr>
              <a:t>Graduate</a:t>
            </a:r>
            <a:r>
              <a:rPr sz="3200" spc="-1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Assistantship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program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74320"/>
            <a:ext cx="7772400" cy="640080"/>
          </a:xfrm>
          <a:prstGeom prst="rect">
            <a:avLst/>
          </a:prstGeom>
          <a:solidFill>
            <a:srgbClr val="BE0000"/>
          </a:solidFill>
          <a:ln w="12700">
            <a:solidFill>
              <a:srgbClr val="8A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20320" algn="ctr">
              <a:lnSpc>
                <a:spcPts val="3275"/>
              </a:lnSpc>
            </a:pPr>
            <a:r>
              <a:rPr spc="155" dirty="0"/>
              <a:t>STUDENT</a:t>
            </a:r>
            <a:r>
              <a:rPr spc="395" dirty="0"/>
              <a:t> </a:t>
            </a:r>
            <a:r>
              <a:rPr spc="110" dirty="0"/>
              <a:t>EXPECTATIONS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88275" y="1163828"/>
            <a:ext cx="6995795" cy="215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SzPct val="75000"/>
              <a:buFont typeface="Wingdings"/>
              <a:buChar char=""/>
              <a:tabLst>
                <a:tab pos="469265" algn="l"/>
              </a:tabLst>
            </a:pPr>
            <a:r>
              <a:rPr sz="2400" dirty="0">
                <a:solidFill>
                  <a:srgbClr val="3B4A5A"/>
                </a:solidFill>
                <a:latin typeface="Gill Sans MT"/>
                <a:cs typeface="Gill Sans MT"/>
              </a:rPr>
              <a:t>What</a:t>
            </a:r>
            <a:r>
              <a:rPr sz="2400" spc="-30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2400" b="1" dirty="0">
                <a:solidFill>
                  <a:srgbClr val="3B4A5A"/>
                </a:solidFill>
                <a:latin typeface="Gill Sans MT"/>
                <a:cs typeface="Gill Sans MT"/>
              </a:rPr>
              <a:t>you</a:t>
            </a:r>
            <a:r>
              <a:rPr sz="2400" b="1" spc="-40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2400" dirty="0">
                <a:solidFill>
                  <a:srgbClr val="3B4A5A"/>
                </a:solidFill>
                <a:latin typeface="Gill Sans MT"/>
                <a:cs typeface="Gill Sans MT"/>
              </a:rPr>
              <a:t>should</a:t>
            </a:r>
            <a:r>
              <a:rPr sz="2400" spc="-25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2400" dirty="0">
                <a:solidFill>
                  <a:srgbClr val="3B4A5A"/>
                </a:solidFill>
                <a:latin typeface="Gill Sans MT"/>
                <a:cs typeface="Gill Sans MT"/>
              </a:rPr>
              <a:t>expect</a:t>
            </a:r>
            <a:r>
              <a:rPr sz="2400" spc="-40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2400" dirty="0">
                <a:solidFill>
                  <a:srgbClr val="3B4A5A"/>
                </a:solidFill>
                <a:latin typeface="Gill Sans MT"/>
                <a:cs typeface="Gill Sans MT"/>
              </a:rPr>
              <a:t>from</a:t>
            </a:r>
            <a:r>
              <a:rPr sz="2400" spc="-25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2400" dirty="0">
                <a:solidFill>
                  <a:srgbClr val="3B4A5A"/>
                </a:solidFill>
                <a:latin typeface="Gill Sans MT"/>
                <a:cs typeface="Gill Sans MT"/>
              </a:rPr>
              <a:t>GSU</a:t>
            </a:r>
            <a:r>
              <a:rPr sz="2400" spc="-40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2400" spc="-10" dirty="0">
                <a:solidFill>
                  <a:srgbClr val="3B4A5A"/>
                </a:solidFill>
                <a:latin typeface="Gill Sans MT"/>
                <a:cs typeface="Gill Sans MT"/>
              </a:rPr>
              <a:t>MSHI:</a:t>
            </a:r>
            <a:endParaRPr sz="2400">
              <a:latin typeface="Gill Sans MT"/>
              <a:cs typeface="Gill Sans MT"/>
            </a:endParaRPr>
          </a:p>
          <a:p>
            <a:pPr marL="756285" lvl="1" indent="-286385">
              <a:lnSpc>
                <a:spcPct val="100000"/>
              </a:lnSpc>
              <a:spcBef>
                <a:spcPts val="1390"/>
              </a:spcBef>
              <a:buClr>
                <a:srgbClr val="C00000"/>
              </a:buClr>
              <a:buSzPct val="75000"/>
              <a:buFont typeface="Wingdings"/>
              <a:buChar char=""/>
              <a:tabLst>
                <a:tab pos="756285" algn="l"/>
              </a:tabLst>
            </a:pPr>
            <a:r>
              <a:rPr sz="1800" dirty="0">
                <a:solidFill>
                  <a:srgbClr val="3B4A5A"/>
                </a:solidFill>
                <a:latin typeface="Gill Sans MT"/>
                <a:cs typeface="Gill Sans MT"/>
              </a:rPr>
              <a:t>Committed</a:t>
            </a:r>
            <a:r>
              <a:rPr sz="1800" spc="-20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B4A5A"/>
                </a:solidFill>
                <a:latin typeface="Gill Sans MT"/>
                <a:cs typeface="Gill Sans MT"/>
              </a:rPr>
              <a:t>and</a:t>
            </a:r>
            <a:r>
              <a:rPr sz="1800" spc="-20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B4A5A"/>
                </a:solidFill>
                <a:latin typeface="Gill Sans MT"/>
                <a:cs typeface="Gill Sans MT"/>
              </a:rPr>
              <a:t>Dedicated</a:t>
            </a:r>
            <a:r>
              <a:rPr sz="1800" spc="-30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B4A5A"/>
                </a:solidFill>
                <a:latin typeface="Gill Sans MT"/>
                <a:cs typeface="Gill Sans MT"/>
              </a:rPr>
              <a:t>Faculty</a:t>
            </a:r>
            <a:endParaRPr sz="1800">
              <a:latin typeface="Gill Sans MT"/>
              <a:cs typeface="Gill Sans MT"/>
            </a:endParaRPr>
          </a:p>
          <a:p>
            <a:pPr marL="756285" lvl="1" indent="-286385">
              <a:lnSpc>
                <a:spcPct val="100000"/>
              </a:lnSpc>
              <a:spcBef>
                <a:spcPts val="1295"/>
              </a:spcBef>
              <a:buClr>
                <a:srgbClr val="C00000"/>
              </a:buClr>
              <a:buSzPct val="75000"/>
              <a:buFont typeface="Wingdings"/>
              <a:buChar char=""/>
              <a:tabLst>
                <a:tab pos="756285" algn="l"/>
              </a:tabLst>
            </a:pPr>
            <a:r>
              <a:rPr sz="1800" dirty="0">
                <a:solidFill>
                  <a:srgbClr val="3B4A5A"/>
                </a:solidFill>
                <a:latin typeface="Gill Sans MT"/>
                <a:cs typeface="Gill Sans MT"/>
              </a:rPr>
              <a:t>Dignity</a:t>
            </a:r>
            <a:r>
              <a:rPr sz="1800" spc="-20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B4A5A"/>
                </a:solidFill>
                <a:latin typeface="Gill Sans MT"/>
                <a:cs typeface="Gill Sans MT"/>
              </a:rPr>
              <a:t>and</a:t>
            </a:r>
            <a:r>
              <a:rPr sz="1800" spc="-30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B4A5A"/>
                </a:solidFill>
                <a:latin typeface="Gill Sans MT"/>
                <a:cs typeface="Gill Sans MT"/>
              </a:rPr>
              <a:t>Respect</a:t>
            </a:r>
            <a:r>
              <a:rPr sz="1800" spc="-40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B4A5A"/>
                </a:solidFill>
                <a:latin typeface="Gill Sans MT"/>
                <a:cs typeface="Gill Sans MT"/>
              </a:rPr>
              <a:t>from</a:t>
            </a:r>
            <a:r>
              <a:rPr sz="1800" spc="-15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B4A5A"/>
                </a:solidFill>
                <a:latin typeface="Gill Sans MT"/>
                <a:cs typeface="Gill Sans MT"/>
              </a:rPr>
              <a:t>Faculty</a:t>
            </a:r>
            <a:endParaRPr sz="1800">
              <a:latin typeface="Gill Sans MT"/>
              <a:cs typeface="Gill Sans MT"/>
            </a:endParaRPr>
          </a:p>
          <a:p>
            <a:pPr marL="756285" lvl="1" indent="-286385">
              <a:lnSpc>
                <a:spcPct val="100000"/>
              </a:lnSpc>
              <a:spcBef>
                <a:spcPts val="1295"/>
              </a:spcBef>
              <a:buClr>
                <a:srgbClr val="C00000"/>
              </a:buClr>
              <a:buSzPct val="75000"/>
              <a:buFont typeface="Wingdings"/>
              <a:buChar char=""/>
              <a:tabLst>
                <a:tab pos="756285" algn="l"/>
              </a:tabLst>
            </a:pPr>
            <a:r>
              <a:rPr sz="1800" dirty="0">
                <a:solidFill>
                  <a:srgbClr val="3B4A5A"/>
                </a:solidFill>
                <a:latin typeface="Gill Sans MT"/>
                <a:cs typeface="Gill Sans MT"/>
              </a:rPr>
              <a:t>Enhanced</a:t>
            </a:r>
            <a:r>
              <a:rPr sz="1800" spc="-45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B4A5A"/>
                </a:solidFill>
                <a:latin typeface="Gill Sans MT"/>
                <a:cs typeface="Gill Sans MT"/>
              </a:rPr>
              <a:t>Level</a:t>
            </a:r>
            <a:r>
              <a:rPr sz="1800" spc="-30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B4A5A"/>
                </a:solidFill>
                <a:latin typeface="Gill Sans MT"/>
                <a:cs typeface="Gill Sans MT"/>
              </a:rPr>
              <a:t>of</a:t>
            </a:r>
            <a:r>
              <a:rPr sz="1800" spc="-30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B4A5A"/>
                </a:solidFill>
                <a:latin typeface="Gill Sans MT"/>
                <a:cs typeface="Gill Sans MT"/>
              </a:rPr>
              <a:t>Competency</a:t>
            </a:r>
            <a:endParaRPr sz="1800">
              <a:latin typeface="Gill Sans MT"/>
              <a:cs typeface="Gill Sans MT"/>
            </a:endParaRPr>
          </a:p>
          <a:p>
            <a:pPr marL="756285" lvl="1" indent="-286385">
              <a:lnSpc>
                <a:spcPct val="100000"/>
              </a:lnSpc>
              <a:spcBef>
                <a:spcPts val="1300"/>
              </a:spcBef>
              <a:buClr>
                <a:srgbClr val="C00000"/>
              </a:buClr>
              <a:buSzPct val="75000"/>
              <a:buFont typeface="Wingdings"/>
              <a:buChar char=""/>
              <a:tabLst>
                <a:tab pos="756285" algn="l"/>
              </a:tabLst>
            </a:pPr>
            <a:r>
              <a:rPr sz="1800" spc="-10" dirty="0">
                <a:solidFill>
                  <a:srgbClr val="3B4A5A"/>
                </a:solidFill>
                <a:latin typeface="Gill Sans MT"/>
                <a:cs typeface="Gill Sans MT"/>
              </a:rPr>
              <a:t>Challenging,</a:t>
            </a:r>
            <a:r>
              <a:rPr sz="1800" spc="-180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B4A5A"/>
                </a:solidFill>
                <a:latin typeface="Gill Sans MT"/>
                <a:cs typeface="Gill Sans MT"/>
              </a:rPr>
              <a:t>Rigorous,</a:t>
            </a:r>
            <a:r>
              <a:rPr sz="1800" spc="-210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B4A5A"/>
                </a:solidFill>
                <a:latin typeface="Gill Sans MT"/>
                <a:cs typeface="Gill Sans MT"/>
              </a:rPr>
              <a:t>High</a:t>
            </a:r>
            <a:r>
              <a:rPr sz="1800" spc="5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B4A5A"/>
                </a:solidFill>
                <a:latin typeface="Gill Sans MT"/>
                <a:cs typeface="Gill Sans MT"/>
              </a:rPr>
              <a:t>Quality</a:t>
            </a:r>
            <a:r>
              <a:rPr sz="1800" spc="25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B4A5A"/>
                </a:solidFill>
                <a:latin typeface="Gill Sans MT"/>
                <a:cs typeface="Gill Sans MT"/>
              </a:rPr>
              <a:t>Graduate Education </a:t>
            </a:r>
            <a:r>
              <a:rPr sz="1800" spc="-10" dirty="0">
                <a:solidFill>
                  <a:srgbClr val="3B4A5A"/>
                </a:solidFill>
                <a:latin typeface="Gill Sans MT"/>
                <a:cs typeface="Gill Sans MT"/>
              </a:rPr>
              <a:t>Experience</a:t>
            </a:r>
            <a:endParaRPr sz="1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74320"/>
            <a:ext cx="7772400" cy="640080"/>
          </a:xfrm>
          <a:prstGeom prst="rect">
            <a:avLst/>
          </a:prstGeom>
          <a:solidFill>
            <a:srgbClr val="BE0000"/>
          </a:solidFill>
          <a:ln w="12700">
            <a:solidFill>
              <a:srgbClr val="8A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275"/>
              </a:lnSpc>
              <a:tabLst>
                <a:tab pos="1744345" algn="l"/>
              </a:tabLst>
            </a:pPr>
            <a:r>
              <a:rPr spc="65" dirty="0"/>
              <a:t>FACULTY</a:t>
            </a:r>
            <a:r>
              <a:rPr dirty="0"/>
              <a:t>	</a:t>
            </a:r>
            <a:r>
              <a:rPr spc="125" dirty="0"/>
              <a:t>EXPECTATIONS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9339" y="1240028"/>
            <a:ext cx="4973320" cy="215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SzPct val="75000"/>
              <a:buFont typeface="Wingdings"/>
              <a:buChar char=""/>
              <a:tabLst>
                <a:tab pos="469265" algn="l"/>
              </a:tabLst>
            </a:pPr>
            <a:r>
              <a:rPr sz="2400" dirty="0">
                <a:solidFill>
                  <a:srgbClr val="3B4A5A"/>
                </a:solidFill>
                <a:latin typeface="Gill Sans MT"/>
                <a:cs typeface="Gill Sans MT"/>
              </a:rPr>
              <a:t>What</a:t>
            </a:r>
            <a:r>
              <a:rPr sz="2400" spc="-20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2400" b="1" dirty="0">
                <a:solidFill>
                  <a:srgbClr val="3B4A5A"/>
                </a:solidFill>
                <a:latin typeface="Gill Sans MT"/>
                <a:cs typeface="Gill Sans MT"/>
              </a:rPr>
              <a:t>faculty</a:t>
            </a:r>
            <a:r>
              <a:rPr sz="2400" b="1" spc="-20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2400" dirty="0">
                <a:solidFill>
                  <a:srgbClr val="3B4A5A"/>
                </a:solidFill>
                <a:latin typeface="Gill Sans MT"/>
                <a:cs typeface="Gill Sans MT"/>
              </a:rPr>
              <a:t>expect</a:t>
            </a:r>
            <a:r>
              <a:rPr sz="2400" spc="-35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2400" dirty="0">
                <a:solidFill>
                  <a:srgbClr val="3B4A5A"/>
                </a:solidFill>
                <a:latin typeface="Gill Sans MT"/>
                <a:cs typeface="Gill Sans MT"/>
              </a:rPr>
              <a:t>from</a:t>
            </a:r>
            <a:r>
              <a:rPr sz="2400" spc="-25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2400" spc="-20" dirty="0">
                <a:solidFill>
                  <a:srgbClr val="3B4A5A"/>
                </a:solidFill>
                <a:latin typeface="Gill Sans MT"/>
                <a:cs typeface="Gill Sans MT"/>
              </a:rPr>
              <a:t>you:</a:t>
            </a:r>
            <a:endParaRPr sz="2400">
              <a:latin typeface="Gill Sans MT"/>
              <a:cs typeface="Gill Sans MT"/>
            </a:endParaRPr>
          </a:p>
          <a:p>
            <a:pPr marL="756285" lvl="1" indent="-286385">
              <a:lnSpc>
                <a:spcPct val="100000"/>
              </a:lnSpc>
              <a:spcBef>
                <a:spcPts val="1390"/>
              </a:spcBef>
              <a:buClr>
                <a:srgbClr val="C00000"/>
              </a:buClr>
              <a:buSzPct val="75000"/>
              <a:buFont typeface="Wingdings"/>
              <a:buChar char=""/>
              <a:tabLst>
                <a:tab pos="756285" algn="l"/>
              </a:tabLst>
            </a:pPr>
            <a:r>
              <a:rPr sz="1800" dirty="0">
                <a:solidFill>
                  <a:srgbClr val="3B4A5A"/>
                </a:solidFill>
                <a:latin typeface="Gill Sans MT"/>
                <a:cs typeface="Gill Sans MT"/>
              </a:rPr>
              <a:t>Dignity and</a:t>
            </a:r>
            <a:r>
              <a:rPr sz="1800" spc="-5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B4A5A"/>
                </a:solidFill>
                <a:latin typeface="Gill Sans MT"/>
                <a:cs typeface="Gill Sans MT"/>
              </a:rPr>
              <a:t>Respect</a:t>
            </a:r>
            <a:r>
              <a:rPr sz="1800" spc="-15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3B4A5A"/>
                </a:solidFill>
                <a:latin typeface="Gill Sans MT"/>
                <a:cs typeface="Gill Sans MT"/>
              </a:rPr>
              <a:t>for</a:t>
            </a:r>
            <a:r>
              <a:rPr sz="1800" spc="-5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1800" spc="-25" dirty="0">
                <a:solidFill>
                  <a:srgbClr val="3B4A5A"/>
                </a:solidFill>
                <a:latin typeface="Gill Sans MT"/>
                <a:cs typeface="Gill Sans MT"/>
              </a:rPr>
              <a:t>Faculty,</a:t>
            </a:r>
            <a:r>
              <a:rPr sz="1800" spc="-170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B4A5A"/>
                </a:solidFill>
                <a:latin typeface="Gill Sans MT"/>
                <a:cs typeface="Gill Sans MT"/>
              </a:rPr>
              <a:t>One</a:t>
            </a:r>
            <a:r>
              <a:rPr sz="1800" spc="-165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B4A5A"/>
                </a:solidFill>
                <a:latin typeface="Gill Sans MT"/>
                <a:cs typeface="Gill Sans MT"/>
              </a:rPr>
              <a:t>Another</a:t>
            </a:r>
            <a:endParaRPr sz="1800">
              <a:latin typeface="Gill Sans MT"/>
              <a:cs typeface="Gill Sans MT"/>
            </a:endParaRPr>
          </a:p>
          <a:p>
            <a:pPr marL="756285" lvl="1" indent="-286385">
              <a:lnSpc>
                <a:spcPct val="100000"/>
              </a:lnSpc>
              <a:spcBef>
                <a:spcPts val="1295"/>
              </a:spcBef>
              <a:buClr>
                <a:srgbClr val="C00000"/>
              </a:buClr>
              <a:buSzPct val="75000"/>
              <a:buFont typeface="Wingdings"/>
              <a:buChar char=""/>
              <a:tabLst>
                <a:tab pos="756285" algn="l"/>
              </a:tabLst>
            </a:pPr>
            <a:r>
              <a:rPr sz="1800" spc="-10" dirty="0">
                <a:solidFill>
                  <a:srgbClr val="3B4A5A"/>
                </a:solidFill>
                <a:latin typeface="Gill Sans MT"/>
                <a:cs typeface="Gill Sans MT"/>
              </a:rPr>
              <a:t>Professionalism</a:t>
            </a:r>
            <a:endParaRPr sz="1800">
              <a:latin typeface="Gill Sans MT"/>
              <a:cs typeface="Gill Sans MT"/>
            </a:endParaRPr>
          </a:p>
          <a:p>
            <a:pPr marL="756285" lvl="1" indent="-286385">
              <a:lnSpc>
                <a:spcPct val="100000"/>
              </a:lnSpc>
              <a:spcBef>
                <a:spcPts val="1295"/>
              </a:spcBef>
              <a:buClr>
                <a:srgbClr val="C00000"/>
              </a:buClr>
              <a:buSzPct val="75000"/>
              <a:buFont typeface="Wingdings"/>
              <a:buChar char=""/>
              <a:tabLst>
                <a:tab pos="756285" algn="l"/>
              </a:tabLst>
            </a:pPr>
            <a:r>
              <a:rPr sz="1800" spc="-10" dirty="0">
                <a:solidFill>
                  <a:srgbClr val="3B4A5A"/>
                </a:solidFill>
                <a:latin typeface="Gill Sans MT"/>
                <a:cs typeface="Gill Sans MT"/>
              </a:rPr>
              <a:t>Achievement-Orientation</a:t>
            </a:r>
            <a:endParaRPr sz="1800">
              <a:latin typeface="Gill Sans MT"/>
              <a:cs typeface="Gill Sans MT"/>
            </a:endParaRPr>
          </a:p>
          <a:p>
            <a:pPr marL="756285" lvl="1" indent="-286385">
              <a:lnSpc>
                <a:spcPct val="100000"/>
              </a:lnSpc>
              <a:spcBef>
                <a:spcPts val="1300"/>
              </a:spcBef>
              <a:buClr>
                <a:srgbClr val="C00000"/>
              </a:buClr>
              <a:buSzPct val="75000"/>
              <a:buFont typeface="Wingdings"/>
              <a:buChar char=""/>
              <a:tabLst>
                <a:tab pos="756285" algn="l"/>
              </a:tabLst>
            </a:pPr>
            <a:r>
              <a:rPr sz="1800" dirty="0">
                <a:solidFill>
                  <a:srgbClr val="3B4A5A"/>
                </a:solidFill>
                <a:latin typeface="Gill Sans MT"/>
                <a:cs typeface="Gill Sans MT"/>
              </a:rPr>
              <a:t>Intellectual</a:t>
            </a:r>
            <a:r>
              <a:rPr sz="1800" spc="-20" dirty="0">
                <a:solidFill>
                  <a:srgbClr val="3B4A5A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3B4A5A"/>
                </a:solidFill>
                <a:latin typeface="Gill Sans MT"/>
                <a:cs typeface="Gill Sans MT"/>
              </a:rPr>
              <a:t>Curiosity</a:t>
            </a:r>
            <a:endParaRPr sz="1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74320"/>
            <a:ext cx="7772400" cy="640080"/>
          </a:xfrm>
          <a:prstGeom prst="rect">
            <a:avLst/>
          </a:prstGeom>
          <a:solidFill>
            <a:srgbClr val="BE0000"/>
          </a:solidFill>
          <a:ln w="12700">
            <a:solidFill>
              <a:srgbClr val="8A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18415" algn="ctr">
              <a:lnSpc>
                <a:spcPts val="3275"/>
              </a:lnSpc>
            </a:pPr>
            <a:r>
              <a:rPr spc="150" dirty="0"/>
              <a:t>ACADEMIC</a:t>
            </a:r>
            <a:r>
              <a:rPr spc="140" dirty="0"/>
              <a:t> </a:t>
            </a:r>
            <a:r>
              <a:rPr spc="130" dirty="0"/>
              <a:t>ADVISING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SzPct val="75000"/>
              <a:buFont typeface="Wingdings"/>
              <a:buChar char=""/>
              <a:tabLst>
                <a:tab pos="469265" algn="l"/>
              </a:tabLst>
            </a:pPr>
            <a:r>
              <a:rPr dirty="0"/>
              <a:t>Meet</a:t>
            </a:r>
            <a:r>
              <a:rPr spc="-40" dirty="0"/>
              <a:t> </a:t>
            </a:r>
            <a:r>
              <a:rPr dirty="0"/>
              <a:t>each</a:t>
            </a:r>
            <a:r>
              <a:rPr spc="-25" dirty="0"/>
              <a:t> </a:t>
            </a:r>
            <a:r>
              <a:rPr dirty="0"/>
              <a:t>semester</a:t>
            </a:r>
            <a:r>
              <a:rPr spc="-35" dirty="0"/>
              <a:t> </a:t>
            </a:r>
            <a:r>
              <a:rPr dirty="0"/>
              <a:t>with</a:t>
            </a:r>
            <a:r>
              <a:rPr spc="-5" dirty="0"/>
              <a:t> </a:t>
            </a:r>
            <a:r>
              <a:rPr dirty="0"/>
              <a:t>your</a:t>
            </a:r>
            <a:r>
              <a:rPr spc="5" dirty="0"/>
              <a:t> </a:t>
            </a:r>
            <a:r>
              <a:rPr dirty="0"/>
              <a:t>academic</a:t>
            </a:r>
            <a:r>
              <a:rPr spc="-15" dirty="0"/>
              <a:t> </a:t>
            </a:r>
            <a:r>
              <a:rPr spc="-10" dirty="0"/>
              <a:t>advisor</a:t>
            </a:r>
          </a:p>
          <a:p>
            <a:pPr marL="469900" marR="476250" indent="-457200">
              <a:lnSpc>
                <a:spcPct val="100000"/>
              </a:lnSpc>
              <a:spcBef>
                <a:spcPts val="1295"/>
              </a:spcBef>
              <a:buClr>
                <a:srgbClr val="C00000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dirty="0"/>
              <a:t>Understand</a:t>
            </a:r>
            <a:r>
              <a:rPr spc="-25" dirty="0"/>
              <a:t> </a:t>
            </a:r>
            <a:r>
              <a:rPr dirty="0"/>
              <a:t>MSHI</a:t>
            </a:r>
            <a:r>
              <a:rPr spc="-40" dirty="0"/>
              <a:t> </a:t>
            </a:r>
            <a:r>
              <a:rPr dirty="0"/>
              <a:t>degree</a:t>
            </a:r>
            <a:r>
              <a:rPr spc="-15" dirty="0"/>
              <a:t> </a:t>
            </a:r>
            <a:r>
              <a:rPr dirty="0"/>
              <a:t>requirement</a:t>
            </a:r>
            <a:r>
              <a:rPr spc="-15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keep</a:t>
            </a:r>
            <a:r>
              <a:rPr spc="-25" dirty="0"/>
              <a:t> </a:t>
            </a:r>
            <a:r>
              <a:rPr dirty="0"/>
              <a:t>good</a:t>
            </a:r>
            <a:r>
              <a:rPr spc="-20" dirty="0"/>
              <a:t> </a:t>
            </a:r>
            <a:r>
              <a:rPr spc="-10" dirty="0"/>
              <a:t>academic standing</a:t>
            </a:r>
          </a:p>
          <a:p>
            <a:pPr marL="469265" indent="-456565">
              <a:lnSpc>
                <a:spcPct val="100000"/>
              </a:lnSpc>
              <a:spcBef>
                <a:spcPts val="1295"/>
              </a:spcBef>
              <a:buClr>
                <a:srgbClr val="C00000"/>
              </a:buClr>
              <a:buSzPct val="75000"/>
              <a:buFont typeface="Wingdings"/>
              <a:buChar char=""/>
              <a:tabLst>
                <a:tab pos="469265" algn="l"/>
              </a:tabLst>
            </a:pPr>
            <a:r>
              <a:rPr dirty="0"/>
              <a:t>International</a:t>
            </a:r>
            <a:r>
              <a:rPr spc="-55" dirty="0"/>
              <a:t> </a:t>
            </a:r>
            <a:r>
              <a:rPr spc="-10" dirty="0"/>
              <a:t>students:</a:t>
            </a:r>
          </a:p>
          <a:p>
            <a:pPr marL="926465" lvl="1" indent="-456565">
              <a:lnSpc>
                <a:spcPct val="100000"/>
              </a:lnSpc>
              <a:spcBef>
                <a:spcPts val="1295"/>
              </a:spcBef>
              <a:buClr>
                <a:srgbClr val="C00000"/>
              </a:buClr>
              <a:buSzPct val="75000"/>
              <a:buFont typeface="Wingdings"/>
              <a:buChar char=""/>
              <a:tabLst>
                <a:tab pos="926465" algn="l"/>
              </a:tabLst>
            </a:pPr>
            <a:r>
              <a:rPr sz="1800" dirty="0">
                <a:solidFill>
                  <a:srgbClr val="3B4A5A"/>
                </a:solidFill>
                <a:latin typeface="Arial"/>
                <a:cs typeface="Arial"/>
              </a:rPr>
              <a:t>Keep </a:t>
            </a:r>
            <a:r>
              <a:rPr sz="1800" spc="-10" dirty="0">
                <a:solidFill>
                  <a:srgbClr val="3B4A5A"/>
                </a:solidFill>
                <a:latin typeface="Arial"/>
                <a:cs typeface="Arial"/>
              </a:rPr>
              <a:t>full-</a:t>
            </a:r>
            <a:r>
              <a:rPr sz="1800" dirty="0">
                <a:solidFill>
                  <a:srgbClr val="3B4A5A"/>
                </a:solidFill>
                <a:latin typeface="Arial"/>
                <a:cs typeface="Arial"/>
              </a:rPr>
              <a:t>time</a:t>
            </a:r>
            <a:r>
              <a:rPr sz="1800" spc="-15" dirty="0">
                <a:solidFill>
                  <a:srgbClr val="3B4A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B4A5A"/>
                </a:solidFill>
                <a:latin typeface="Arial"/>
                <a:cs typeface="Arial"/>
              </a:rPr>
              <a:t>status:</a:t>
            </a:r>
            <a:r>
              <a:rPr sz="1800" spc="-5" dirty="0">
                <a:solidFill>
                  <a:srgbClr val="3B4A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B4A5A"/>
                </a:solidFill>
                <a:latin typeface="Arial"/>
                <a:cs typeface="Arial"/>
              </a:rPr>
              <a:t>9</a:t>
            </a:r>
            <a:r>
              <a:rPr sz="1800" spc="-15" dirty="0">
                <a:solidFill>
                  <a:srgbClr val="3B4A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B4A5A"/>
                </a:solidFill>
                <a:latin typeface="Arial"/>
                <a:cs typeface="Arial"/>
              </a:rPr>
              <a:t>credit </a:t>
            </a:r>
            <a:r>
              <a:rPr sz="1800" spc="-10" dirty="0">
                <a:solidFill>
                  <a:srgbClr val="3B4A5A"/>
                </a:solidFill>
                <a:latin typeface="Arial"/>
                <a:cs typeface="Arial"/>
              </a:rPr>
              <a:t>hours</a:t>
            </a:r>
            <a:endParaRPr sz="1800">
              <a:latin typeface="Arial"/>
              <a:cs typeface="Arial"/>
            </a:endParaRPr>
          </a:p>
          <a:p>
            <a:pPr marL="926465" marR="5080" lvl="1" indent="-457200">
              <a:lnSpc>
                <a:spcPct val="100000"/>
              </a:lnSpc>
              <a:spcBef>
                <a:spcPts val="1295"/>
              </a:spcBef>
              <a:buClr>
                <a:srgbClr val="C00000"/>
              </a:buClr>
              <a:buSzPct val="75000"/>
              <a:buFont typeface="Wingdings"/>
              <a:buChar char=""/>
              <a:tabLst>
                <a:tab pos="926465" algn="l"/>
              </a:tabLst>
            </a:pPr>
            <a:r>
              <a:rPr sz="1800" dirty="0">
                <a:solidFill>
                  <a:srgbClr val="3B4A5A"/>
                </a:solidFill>
                <a:latin typeface="Arial"/>
                <a:cs typeface="Arial"/>
              </a:rPr>
              <a:t>No</a:t>
            </a:r>
            <a:r>
              <a:rPr sz="1800" spc="-50" dirty="0">
                <a:solidFill>
                  <a:srgbClr val="3B4A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B4A5A"/>
                </a:solidFill>
                <a:latin typeface="Arial"/>
                <a:cs typeface="Arial"/>
              </a:rPr>
              <a:t>exceptions</a:t>
            </a:r>
            <a:r>
              <a:rPr sz="1800" spc="-5" dirty="0">
                <a:solidFill>
                  <a:srgbClr val="3B4A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B4A5A"/>
                </a:solidFill>
                <a:latin typeface="Arial"/>
                <a:cs typeface="Arial"/>
              </a:rPr>
              <a:t>and</a:t>
            </a:r>
            <a:r>
              <a:rPr sz="1800" spc="-35" dirty="0">
                <a:solidFill>
                  <a:srgbClr val="3B4A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B4A5A"/>
                </a:solidFill>
                <a:latin typeface="Arial"/>
                <a:cs typeface="Arial"/>
              </a:rPr>
              <a:t>no</a:t>
            </a:r>
            <a:r>
              <a:rPr sz="1800" spc="-25" dirty="0">
                <a:solidFill>
                  <a:srgbClr val="3B4A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B4A5A"/>
                </a:solidFill>
                <a:latin typeface="Arial"/>
                <a:cs typeface="Arial"/>
              </a:rPr>
              <a:t>approval</a:t>
            </a:r>
            <a:r>
              <a:rPr sz="1800" spc="-25" dirty="0">
                <a:solidFill>
                  <a:srgbClr val="3B4A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B4A5A"/>
                </a:solidFill>
                <a:latin typeface="Arial"/>
                <a:cs typeface="Arial"/>
              </a:rPr>
              <a:t>on</a:t>
            </a:r>
            <a:r>
              <a:rPr sz="1800" spc="-25" dirty="0">
                <a:solidFill>
                  <a:srgbClr val="3B4A5A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B4A5A"/>
                </a:solidFill>
                <a:latin typeface="Arial"/>
                <a:cs typeface="Arial"/>
              </a:rPr>
              <a:t>full-</a:t>
            </a:r>
            <a:r>
              <a:rPr sz="1800" dirty="0">
                <a:solidFill>
                  <a:srgbClr val="3B4A5A"/>
                </a:solidFill>
                <a:latin typeface="Arial"/>
                <a:cs typeface="Arial"/>
              </a:rPr>
              <a:t>time</a:t>
            </a:r>
            <a:r>
              <a:rPr sz="1800" spc="-40" dirty="0">
                <a:solidFill>
                  <a:srgbClr val="3B4A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B4A5A"/>
                </a:solidFill>
                <a:latin typeface="Arial"/>
                <a:cs typeface="Arial"/>
              </a:rPr>
              <a:t>waver, except</a:t>
            </a:r>
            <a:r>
              <a:rPr sz="1800" spc="-5" dirty="0">
                <a:solidFill>
                  <a:srgbClr val="3B4A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B4A5A"/>
                </a:solidFill>
                <a:latin typeface="Arial"/>
                <a:cs typeface="Arial"/>
              </a:rPr>
              <a:t>for</a:t>
            </a:r>
            <a:r>
              <a:rPr sz="1800" spc="-40" dirty="0">
                <a:solidFill>
                  <a:srgbClr val="3B4A5A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3B4A5A"/>
                </a:solidFill>
                <a:latin typeface="Arial"/>
                <a:cs typeface="Arial"/>
              </a:rPr>
              <a:t>the </a:t>
            </a:r>
            <a:r>
              <a:rPr sz="1800" dirty="0">
                <a:solidFill>
                  <a:srgbClr val="3B4A5A"/>
                </a:solidFill>
                <a:latin typeface="Arial"/>
                <a:cs typeface="Arial"/>
              </a:rPr>
              <a:t>final</a:t>
            </a:r>
            <a:r>
              <a:rPr sz="1800" spc="-15" dirty="0">
                <a:solidFill>
                  <a:srgbClr val="3B4A5A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B4A5A"/>
                </a:solidFill>
                <a:latin typeface="Arial"/>
                <a:cs typeface="Arial"/>
              </a:rPr>
              <a:t>semester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74320"/>
            <a:ext cx="7772400" cy="423193"/>
          </a:xfrm>
          <a:prstGeom prst="rect">
            <a:avLst/>
          </a:prstGeom>
          <a:solidFill>
            <a:srgbClr val="BE0000"/>
          </a:solidFill>
          <a:ln w="12700">
            <a:solidFill>
              <a:srgbClr val="8A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275"/>
              </a:lnSpc>
            </a:pPr>
            <a:r>
              <a:rPr lang="en-US" spc="155" dirty="0"/>
              <a:t>Important Web Links</a:t>
            </a:r>
            <a:endParaRPr spc="150" dirty="0"/>
          </a:p>
        </p:txBody>
      </p:sp>
      <p:sp>
        <p:nvSpPr>
          <p:cNvPr id="3" name="object 3"/>
          <p:cNvSpPr txBox="1"/>
          <p:nvPr/>
        </p:nvSpPr>
        <p:spPr>
          <a:xfrm>
            <a:off x="381001" y="1246123"/>
            <a:ext cx="8610599" cy="47756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SzPct val="75000"/>
              <a:buFont typeface="Wingdings"/>
              <a:buChar char=""/>
              <a:tabLst>
                <a:tab pos="469265" algn="l"/>
              </a:tabLst>
            </a:pPr>
            <a:endParaRPr lang="en-US" sz="1800" dirty="0">
              <a:solidFill>
                <a:srgbClr val="3B4A5A"/>
              </a:solidFill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SzPct val="75000"/>
              <a:buFont typeface="Wingdings"/>
              <a:buChar char=""/>
              <a:tabLst>
                <a:tab pos="469265" algn="l"/>
              </a:tabLst>
            </a:pPr>
            <a:r>
              <a:rPr lang="en-US" sz="1800" dirty="0">
                <a:solidFill>
                  <a:srgbClr val="3B4A5A"/>
                </a:solidFill>
                <a:latin typeface="Arial"/>
                <a:cs typeface="Arial"/>
              </a:rPr>
              <a:t>MSHI webpage on GSU’s website</a:t>
            </a:r>
          </a:p>
          <a:p>
            <a:pPr marL="12700" lvl="1">
              <a:spcBef>
                <a:spcPts val="100"/>
              </a:spcBef>
              <a:buClr>
                <a:srgbClr val="C00000"/>
              </a:buClr>
              <a:buSzPct val="75000"/>
              <a:tabLst>
                <a:tab pos="469265" algn="l"/>
              </a:tabLst>
            </a:pPr>
            <a:r>
              <a:rPr lang="en-US" dirty="0">
                <a:solidFill>
                  <a:srgbClr val="3B4A5A"/>
                </a:solidFill>
                <a:latin typeface="Arial"/>
                <a:cs typeface="Arial"/>
              </a:rPr>
              <a:t>       </a:t>
            </a:r>
            <a:r>
              <a:rPr lang="en-US" dirty="0">
                <a:solidFill>
                  <a:srgbClr val="3B4A5A"/>
                </a:solidFill>
                <a:latin typeface="Arial"/>
                <a:cs typeface="Arial"/>
                <a:hlinkClick r:id="rId2"/>
              </a:rPr>
              <a:t>https://www.govst.edu/mshi/</a:t>
            </a:r>
            <a:endParaRPr lang="en-US" dirty="0">
              <a:solidFill>
                <a:srgbClr val="3B4A5A"/>
              </a:solidFill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SzPct val="75000"/>
              <a:buFont typeface="Wingdings"/>
              <a:buChar char=""/>
              <a:tabLst>
                <a:tab pos="469265" algn="l"/>
              </a:tabLst>
            </a:pPr>
            <a:r>
              <a:rPr sz="1800" dirty="0">
                <a:solidFill>
                  <a:srgbClr val="3B4A5A"/>
                </a:solidFill>
                <a:latin typeface="Arial"/>
                <a:cs typeface="Arial"/>
              </a:rPr>
              <a:t>Student</a:t>
            </a:r>
            <a:r>
              <a:rPr sz="1800" spc="-30" dirty="0">
                <a:solidFill>
                  <a:srgbClr val="3B4A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B4A5A"/>
                </a:solidFill>
                <a:latin typeface="Arial"/>
                <a:cs typeface="Arial"/>
              </a:rPr>
              <a:t>Health</a:t>
            </a:r>
            <a:r>
              <a:rPr sz="1800" spc="-10" dirty="0">
                <a:solidFill>
                  <a:srgbClr val="3B4A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B4A5A"/>
                </a:solidFill>
                <a:latin typeface="Arial"/>
                <a:cs typeface="Arial"/>
              </a:rPr>
              <a:t>Care</a:t>
            </a:r>
            <a:r>
              <a:rPr sz="1800" spc="-10" dirty="0">
                <a:solidFill>
                  <a:srgbClr val="3B4A5A"/>
                </a:solidFill>
                <a:latin typeface="Arial"/>
                <a:cs typeface="Arial"/>
              </a:rPr>
              <a:t> Management</a:t>
            </a:r>
            <a:r>
              <a:rPr sz="1800" spc="-100" dirty="0">
                <a:solidFill>
                  <a:srgbClr val="3B4A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B4A5A"/>
                </a:solidFill>
                <a:latin typeface="Arial"/>
                <a:cs typeface="Arial"/>
              </a:rPr>
              <a:t>Association </a:t>
            </a:r>
            <a:r>
              <a:rPr sz="1800" spc="-10" dirty="0">
                <a:solidFill>
                  <a:srgbClr val="3B4A5A"/>
                </a:solidFill>
                <a:latin typeface="Arial"/>
                <a:cs typeface="Arial"/>
              </a:rPr>
              <a:t>(SHCMA)</a:t>
            </a:r>
            <a:endParaRPr lang="en-US" sz="1800" spc="-10" dirty="0">
              <a:solidFill>
                <a:srgbClr val="3B4A5A"/>
              </a:solidFill>
              <a:latin typeface="Arial"/>
              <a:cs typeface="Arial"/>
            </a:endParaRPr>
          </a:p>
          <a:p>
            <a:pPr marL="12700" lvl="1">
              <a:spcBef>
                <a:spcPts val="100"/>
              </a:spcBef>
              <a:buClr>
                <a:srgbClr val="C00000"/>
              </a:buClr>
              <a:buSzPct val="75000"/>
              <a:tabLst>
                <a:tab pos="469265" algn="l"/>
              </a:tabLst>
            </a:pPr>
            <a:r>
              <a:rPr lang="en-US" dirty="0">
                <a:latin typeface="Arial"/>
                <a:cs typeface="Arial"/>
              </a:rPr>
              <a:t>       </a:t>
            </a:r>
            <a:r>
              <a:rPr lang="en-US" dirty="0">
                <a:latin typeface="Arial"/>
                <a:cs typeface="Arial"/>
                <a:hlinkClick r:id="rId3"/>
              </a:rPr>
              <a:t>https://www.govst.edu/SHCMA/</a:t>
            </a:r>
            <a:endParaRPr lang="en-US" dirty="0">
              <a:latin typeface="Arial"/>
              <a:cs typeface="Arial"/>
            </a:endParaRPr>
          </a:p>
          <a:p>
            <a:pPr marL="469900" marR="1611630" indent="-457200">
              <a:lnSpc>
                <a:spcPct val="100000"/>
              </a:lnSpc>
              <a:spcBef>
                <a:spcPts val="1295"/>
              </a:spcBef>
              <a:buClr>
                <a:srgbClr val="C00000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sz="1800" dirty="0">
                <a:solidFill>
                  <a:srgbClr val="3B4A5A"/>
                </a:solidFill>
                <a:latin typeface="Arial"/>
                <a:cs typeface="Arial"/>
              </a:rPr>
              <a:t>Upsilon</a:t>
            </a:r>
            <a:r>
              <a:rPr sz="1800" spc="-20" dirty="0">
                <a:solidFill>
                  <a:srgbClr val="3B4A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B4A5A"/>
                </a:solidFill>
                <a:latin typeface="Arial"/>
                <a:cs typeface="Arial"/>
              </a:rPr>
              <a:t>Phi</a:t>
            </a:r>
            <a:r>
              <a:rPr sz="1800" spc="-25" dirty="0">
                <a:solidFill>
                  <a:srgbClr val="3B4A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B4A5A"/>
                </a:solidFill>
                <a:latin typeface="Arial"/>
                <a:cs typeface="Arial"/>
              </a:rPr>
              <a:t>Delta</a:t>
            </a:r>
            <a:r>
              <a:rPr sz="1800" spc="-20" dirty="0">
                <a:solidFill>
                  <a:srgbClr val="3B4A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B4A5A"/>
                </a:solidFill>
                <a:latin typeface="Arial"/>
                <a:cs typeface="Arial"/>
              </a:rPr>
              <a:t>Honor</a:t>
            </a:r>
            <a:r>
              <a:rPr sz="1800" spc="-10" dirty="0">
                <a:solidFill>
                  <a:srgbClr val="3B4A5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B4A5A"/>
                </a:solidFill>
                <a:latin typeface="Arial"/>
                <a:cs typeface="Arial"/>
              </a:rPr>
              <a:t>Society</a:t>
            </a:r>
            <a:r>
              <a:rPr sz="1800" spc="-25" dirty="0">
                <a:solidFill>
                  <a:srgbClr val="3B4A5A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B4A5A"/>
                </a:solidFill>
                <a:latin typeface="Arial"/>
                <a:cs typeface="Arial"/>
              </a:rPr>
              <a:t>(UPD)</a:t>
            </a:r>
            <a:r>
              <a:rPr lang="en-US" sz="1800" spc="-10" dirty="0">
                <a:solidFill>
                  <a:srgbClr val="3B4A5A"/>
                </a:solidFill>
                <a:latin typeface="Arial"/>
                <a:cs typeface="Arial"/>
              </a:rPr>
              <a:t> </a:t>
            </a:r>
            <a:r>
              <a:rPr lang="en-US" sz="1800" u="sng" spc="-10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Arial"/>
                <a:cs typeface="Arial"/>
                <a:hlinkClick r:id="rId4"/>
              </a:rPr>
              <a:t>h</a:t>
            </a:r>
            <a:r>
              <a:rPr sz="1800" u="sng" spc="-10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Arial"/>
                <a:cs typeface="Arial"/>
                <a:hlinkClick r:id="rId4"/>
              </a:rPr>
              <a:t>ttps://www.aupha.org/membership/UPD</a:t>
            </a:r>
            <a:endParaRPr lang="en-US" sz="1800" u="sng" spc="-10" dirty="0">
              <a:solidFill>
                <a:srgbClr val="00AFEF"/>
              </a:solidFill>
              <a:uFill>
                <a:solidFill>
                  <a:srgbClr val="00AFEF"/>
                </a:solidFill>
              </a:uFill>
              <a:latin typeface="Arial"/>
              <a:cs typeface="Arial"/>
            </a:endParaRPr>
          </a:p>
          <a:p>
            <a:pPr marL="469900" marR="1611630" indent="-457200">
              <a:lnSpc>
                <a:spcPct val="100000"/>
              </a:lnSpc>
              <a:spcBef>
                <a:spcPts val="1295"/>
              </a:spcBef>
              <a:buClr>
                <a:srgbClr val="C00000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lang="en-US" spc="-10" dirty="0">
                <a:solidFill>
                  <a:schemeClr val="tx1"/>
                </a:solidFill>
                <a:uFill>
                  <a:solidFill>
                    <a:srgbClr val="00AFEF"/>
                  </a:solidFill>
                </a:uFill>
                <a:latin typeface="Arial"/>
                <a:cs typeface="Arial"/>
              </a:rPr>
              <a:t>Department of Health Administration and Informatics Faculty </a:t>
            </a:r>
            <a:r>
              <a:rPr lang="en-US" spc="-10" dirty="0">
                <a:solidFill>
                  <a:schemeClr val="tx1"/>
                </a:solidFill>
                <a:uFill>
                  <a:solidFill>
                    <a:srgbClr val="00AFEF"/>
                  </a:solidFill>
                </a:uFill>
                <a:latin typeface="Arial"/>
                <a:cs typeface="Arial"/>
                <a:hlinkClick r:id="rId5"/>
              </a:rPr>
              <a:t>https://www.govst.edu/templates/pagespecifictemplates/directory.aspx?ddp=Health%20Administration</a:t>
            </a:r>
            <a:endParaRPr lang="en-US" spc="-10" dirty="0">
              <a:solidFill>
                <a:schemeClr val="tx1"/>
              </a:solidFill>
              <a:uFill>
                <a:solidFill>
                  <a:srgbClr val="00AFEF"/>
                </a:solidFill>
              </a:uFill>
              <a:latin typeface="Arial"/>
              <a:cs typeface="Arial"/>
            </a:endParaRPr>
          </a:p>
          <a:p>
            <a:pPr marL="469900" marR="1611630" indent="-457200">
              <a:lnSpc>
                <a:spcPct val="100000"/>
              </a:lnSpc>
              <a:spcBef>
                <a:spcPts val="1295"/>
              </a:spcBef>
              <a:buClr>
                <a:srgbClr val="C00000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r>
              <a:rPr lang="en-US" spc="-10" dirty="0">
                <a:solidFill>
                  <a:schemeClr val="tx1"/>
                </a:solidFill>
                <a:uFill>
                  <a:solidFill>
                    <a:srgbClr val="00AFEF"/>
                  </a:solidFill>
                </a:uFill>
                <a:latin typeface="Arial"/>
                <a:cs typeface="Arial"/>
              </a:rPr>
              <a:t>American College of Healthcare Executives (ACHE) </a:t>
            </a:r>
            <a:r>
              <a:rPr lang="en-US" spc="-10" dirty="0">
                <a:solidFill>
                  <a:schemeClr val="tx1"/>
                </a:solidFill>
                <a:uFill>
                  <a:solidFill>
                    <a:srgbClr val="00AFEF"/>
                  </a:solidFill>
                </a:uFill>
                <a:latin typeface="Arial"/>
                <a:cs typeface="Arial"/>
                <a:hlinkClick r:id="rId6"/>
              </a:rPr>
              <a:t>https://www.ache.org/</a:t>
            </a:r>
            <a:endParaRPr lang="en-US" spc="-10" dirty="0">
              <a:solidFill>
                <a:schemeClr val="tx1"/>
              </a:solidFill>
              <a:uFill>
                <a:solidFill>
                  <a:srgbClr val="00AFEF"/>
                </a:solidFill>
              </a:uFill>
              <a:latin typeface="Arial"/>
              <a:cs typeface="Arial"/>
            </a:endParaRPr>
          </a:p>
          <a:p>
            <a:pPr marL="12700" marR="1611630">
              <a:lnSpc>
                <a:spcPct val="100000"/>
              </a:lnSpc>
              <a:spcBef>
                <a:spcPts val="1295"/>
              </a:spcBef>
              <a:buClr>
                <a:srgbClr val="C00000"/>
              </a:buClr>
              <a:buSzPct val="75000"/>
              <a:tabLst>
                <a:tab pos="469900" algn="l"/>
              </a:tabLst>
            </a:pPr>
            <a:endParaRPr lang="en-US" spc="-10" dirty="0">
              <a:solidFill>
                <a:schemeClr val="tx1"/>
              </a:solidFill>
              <a:uFill>
                <a:solidFill>
                  <a:srgbClr val="00AFEF"/>
                </a:solidFill>
              </a:uFill>
              <a:latin typeface="Arial"/>
              <a:cs typeface="Arial"/>
            </a:endParaRPr>
          </a:p>
          <a:p>
            <a:pPr marL="469900" marR="1611630" indent="-457200">
              <a:lnSpc>
                <a:spcPct val="100000"/>
              </a:lnSpc>
              <a:spcBef>
                <a:spcPts val="1295"/>
              </a:spcBef>
              <a:buClr>
                <a:srgbClr val="C00000"/>
              </a:buClr>
              <a:buSzPct val="75000"/>
              <a:buFont typeface="Wingdings"/>
              <a:buChar char=""/>
              <a:tabLst>
                <a:tab pos="469900" algn="l"/>
              </a:tabLst>
            </a:pPr>
            <a:endParaRPr lang="en-US" spc="-10" dirty="0">
              <a:solidFill>
                <a:schemeClr val="tx1"/>
              </a:solidFill>
              <a:uFill>
                <a:solidFill>
                  <a:srgbClr val="00AFEF"/>
                </a:solidFill>
              </a:u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AFE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300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Wingdings</vt:lpstr>
      <vt:lpstr>Office Theme</vt:lpstr>
      <vt:lpstr>PowerPoint Presentation</vt:lpstr>
      <vt:lpstr>OUTLINE</vt:lpstr>
      <vt:lpstr>PROGRAM FACTS</vt:lpstr>
      <vt:lpstr>STUDENT EXPECTATIONS</vt:lpstr>
      <vt:lpstr>FACULTY EXPECTATIONS</vt:lpstr>
      <vt:lpstr>ACADEMIC ADVISING</vt:lpstr>
      <vt:lpstr>Important Web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Interprofessional Education and Collaborative Practice</dc:title>
  <dc:creator>LaShawn Sidbury</dc:creator>
  <cp:lastModifiedBy>Mueller, Laura</cp:lastModifiedBy>
  <cp:revision>1</cp:revision>
  <dcterms:created xsi:type="dcterms:W3CDTF">2023-08-11T15:46:28Z</dcterms:created>
  <dcterms:modified xsi:type="dcterms:W3CDTF">2023-08-11T16:10:04Z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2023-07-05T00:00:00Z</vt:filetime>
  </property>
  <property fmtid="{D5CDD505-2E9C-101B-9397-08002B2CF9AE}" pid="3" name="Creator">
    <vt:lpwstr>Acrobat PDFMaker 23 for PowerPoint</vt:lpwstr>
  </property>
  <property fmtid="{D5CDD505-2E9C-101B-9397-08002B2CF9AE}" pid="4" name="LastSaved">
    <vt:filetime>2023-08-11T00:00:00Z</vt:filetime>
  </property>
  <property fmtid="{D5CDD505-2E9C-101B-9397-08002B2CF9AE}" pid="5" name="Producer">
    <vt:lpwstr>Adobe PDF Library 23.3.247</vt:lpwstr>
  </property>
</Properties>
</file>